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8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9C281-0FB2-0348-8E9D-FD740A0C98CA}" type="datetimeFigureOut">
              <a:rPr lang="en-US" smtClean="0"/>
              <a:t>5/3/19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34AA4-8192-E146-99E1-342F1E3B1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is once a cow with high production often had lower fertility. But wrong to assume higher-producing herds have lower fertility than lower-producing herds. Better management = better nutrition = better performance everywhere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F34AA4-8192-E146-99E1-342F1E3B1B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9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2465-7C7D-9E44-AEB8-6E482BE81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892C57-7AA5-174F-BE5D-9DEC11EC6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6A290-0287-8C40-8388-1A7424B2F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992-E7C5-AE40-9BBF-46324211CF4D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8DD6A-AE3C-3941-AB53-7B1EDFC1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2E309-CEF9-F045-BB6A-6EC2E3C1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6C944B-B9EB-FA47-BA61-002FC16A24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813"/>
            <a:ext cx="2365513" cy="110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2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6155F-FCF4-8045-AA01-E4B6D353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EB0C2-9EEF-B343-B3B1-6F292DC08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8D8BD-3D77-5B47-8283-7996F62A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D4AF-6775-9C4D-87B1-D9D8CACCF136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431D-F2CE-534E-9A1D-5E21ACAAE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B929D-D912-2C47-AB17-4836658E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00203C-91A6-FC4B-A157-A0CB5224AD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A007E9-C6CA-A640-A02C-EE074A64F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BDDBB-A7EA-6247-982D-852BD9B4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C7DB-2431-1441-AD1C-4F712FF5148C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80A81-4E5E-1F42-822B-33E8B3EF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49044-5B9F-DC49-9296-0B42C42C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0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F4AA-CFC7-D242-98B3-8D933B25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2933B-E9EB-E24A-95B7-B1803ED28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5AFDA-878C-CC40-A29F-8526E18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60BF-B4AE-3B46-B653-ABF4C1BCCE30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293D0-7195-8545-802E-E799E5E2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AFABF-4FC4-F04E-97F2-17686A9A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B3446F-DDAB-AA46-9663-BF9240292A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813"/>
            <a:ext cx="1590261" cy="74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1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442D5-4132-8247-ADEF-F87F6D46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112B3-B4D8-134C-9011-3C75193EA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52433-F22E-8043-ACEE-DD834605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592A-7049-EA47-ADF0-ECB9899A2273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D1A63-4843-A247-A8B0-4F0B93DE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F33-AACE-294F-95E6-E2855B40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4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35865-BB71-5942-9BDD-F4820504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FA6E-AB7A-6C4C-A53D-30C09265A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5EB81-E28D-994A-A06F-AD6364E83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76C12-AE44-B24F-A450-B13FE64A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3F34-C911-8E47-A5BA-C57F51A1A57C}" type="datetime1">
              <a:rPr lang="en-AU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7FEB2-5CBC-7540-893C-4F39B87D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D7117-937A-F14C-AB30-B43CC992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9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D088-0685-CD4C-A024-4F9027F5B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BB531-2D76-1D4A-A600-84B2AECE2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F5F8D-11AF-D543-984E-F2D95DD52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28327-813B-BF48-9E25-6C8A8146D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5110C4-38A3-464F-9BD8-ECCC19724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6ED19F-F222-4341-8108-FE7BC8A3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2FFBC-9670-1A47-9428-9E42D9EFCDF4}" type="datetime1">
              <a:rPr lang="en-AU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56B9C-3F7D-8840-8467-773697F1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EC35C4-6DBE-2A4D-AE50-69A57E25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7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B960-4C36-A747-940F-6352DE58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E23233-7721-6747-AB48-CA7212B3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46-B6DF-2946-A138-5122FB02F124}" type="datetime1">
              <a:rPr lang="en-AU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49C3D-7978-7E46-9349-5804AF73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CC199-D84F-874A-AC25-F7F752D6D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D6CEAF-D29A-7B47-B8FD-96A4FE4A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7CA0-FDF0-3949-83BD-F5B1D0B8D4B1}" type="datetime1">
              <a:rPr lang="en-AU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8E49A-66C3-4C42-AD68-1181A43B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CCE3C-94D3-D743-9D45-9E504C4E4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599AD-69F2-4745-8C1A-0F683814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8A746-0494-204C-B2D4-F1242792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55DA7-DF91-BD4A-B115-B3C02E16E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E3B1C-0EAC-1741-BB3B-DE14AD4D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3984D-B4A1-1C44-BCD2-7EB33EB9089C}" type="datetime1">
              <a:rPr lang="en-AU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5F29F-F39B-0347-A6EF-C98A33609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40F38-7091-CA4D-B317-80225A557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9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2D71-2AF7-4442-9FBD-DE68D7CAB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B2CFA-6430-5D4E-84F1-A80075F44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0EAED-6DE1-3C4B-8ECB-38FA801CB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C7250-63FA-1047-893C-B1E9C166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8E6A-5482-6749-A171-1F45D1FB341A}" type="datetime1">
              <a:rPr lang="en-AU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34FC7-F5A4-6B4E-AD0A-FD5EA952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B8037-69C6-7344-8D29-BF79E01A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4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BCAB0-850A-954A-8D53-5FBEB22E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B3510-59E7-2E45-8747-B078C50C7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CBCAD-DFA3-4246-B04B-C381139A3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3B45-3C8B-9B43-A9F0-86ABD242A157}" type="datetime1">
              <a:rPr lang="en-AU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CF7C9-C805-9648-96AE-2F608A4A1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1DCA0-9282-D54C-9D16-D0F94A1CA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4AEE9-2294-3146-90A9-38B577B7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6AB37-5A16-3C4C-A6FD-46448C62E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Blueprint for pasture-based dairy cows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E4BFB-AF9E-E848-BA36-1EF4660A4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1118"/>
            <a:ext cx="9144000" cy="1506682"/>
          </a:xfrm>
        </p:spPr>
        <p:txBody>
          <a:bodyPr>
            <a:normAutofit/>
          </a:bodyPr>
          <a:lstStyle/>
          <a:p>
            <a:r>
              <a:rPr lang="en-US" dirty="0"/>
              <a:t>The right cow depends upon your system</a:t>
            </a:r>
          </a:p>
          <a:p>
            <a:endParaRPr lang="en-US" dirty="0"/>
          </a:p>
          <a:p>
            <a:r>
              <a:rPr lang="en-US" dirty="0"/>
              <a:t>Richard Shephard </a:t>
            </a:r>
            <a:r>
              <a:rPr lang="en-US" sz="1800" dirty="0"/>
              <a:t>BVSc MVS PhD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D3205-B7F5-D049-B838-BFA4EE3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 dirty="0"/>
              <a:t>South </a:t>
            </a:r>
            <a:r>
              <a:rPr lang="fr" dirty="0" err="1"/>
              <a:t>Africa</a:t>
            </a:r>
            <a:r>
              <a:rPr lang="fr" dirty="0"/>
              <a:t> Large </a:t>
            </a:r>
            <a:r>
              <a:rPr lang="fr" dirty="0" err="1"/>
              <a:t>Herds</a:t>
            </a:r>
            <a:r>
              <a:rPr lang="fr" dirty="0"/>
              <a:t> </a:t>
            </a:r>
            <a:r>
              <a:rPr lang="fr" dirty="0" err="1"/>
              <a:t>Conference</a:t>
            </a:r>
            <a:r>
              <a:rPr lang="fr" dirty="0"/>
              <a:t>.  Port Elizabeth. 3-5 </a:t>
            </a:r>
            <a:r>
              <a:rPr lang="fr" dirty="0" err="1"/>
              <a:t>June</a:t>
            </a:r>
            <a:r>
              <a:rPr lang="fr" dirty="0"/>
              <a:t> 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F3FCD-F214-2C44-A683-FF397C820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7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EC23-92C5-8F4C-9ED0-91986EF0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economic terms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79310-4C8A-3141-8ABD-5786408DE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72" y="1617897"/>
            <a:ext cx="4353438" cy="4204834"/>
          </a:xfrm>
        </p:spPr>
        <p:txBody>
          <a:bodyPr>
            <a:normAutofit/>
          </a:bodyPr>
          <a:lstStyle/>
          <a:p>
            <a:r>
              <a:rPr lang="en-US" dirty="0"/>
              <a:t>Moving from the left curve to the right curve (via stocking rate) </a:t>
            </a:r>
          </a:p>
          <a:p>
            <a:pPr lvl="1"/>
            <a:r>
              <a:rPr lang="en-US" b="1" dirty="0"/>
              <a:t>Reduce</a:t>
            </a:r>
            <a:r>
              <a:rPr lang="en-US" dirty="0"/>
              <a:t> cow production but </a:t>
            </a:r>
            <a:r>
              <a:rPr lang="en-US" b="1" dirty="0"/>
              <a:t>increase</a:t>
            </a:r>
            <a:r>
              <a:rPr lang="en-US" dirty="0"/>
              <a:t> feed conversion efficiency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The farm may make now more milk from the same inputs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D380AAC0-6429-754E-9C06-EBFD02CA3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37" name="Slide Number Placeholder 36">
            <a:extLst>
              <a:ext uri="{FF2B5EF4-FFF2-40B4-BE49-F238E27FC236}">
                <a16:creationId xmlns:a16="http://schemas.microsoft.com/office/drawing/2014/main" id="{79B94DFA-3349-B44B-9131-C89A1834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148EB2-45B1-1B49-8627-1EA62480B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672" y="1136830"/>
            <a:ext cx="7009456" cy="490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1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0F50-037D-2E49-82A6-38FE2ACA6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clues about efficiency can we 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BF3BC-E572-6049-819A-6AB98D55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kg DM pasture/concentrate contain 11–</a:t>
            </a:r>
            <a:r>
              <a:rPr lang="en-US" dirty="0">
                <a:effectLst/>
              </a:rPr>
              <a:t>12 MJ ME</a:t>
            </a:r>
          </a:p>
          <a:p>
            <a:endParaRPr lang="en-US" dirty="0">
              <a:effectLst/>
            </a:endParaRPr>
          </a:p>
          <a:p>
            <a:r>
              <a:rPr lang="en-US" dirty="0"/>
              <a:t>Cows making 1 L milk (75 grams milk solids) requires 5.0–9.4 MJ </a:t>
            </a:r>
          </a:p>
          <a:p>
            <a:pPr lvl="1"/>
            <a:endParaRPr lang="en-US" dirty="0"/>
          </a:p>
          <a:p>
            <a:r>
              <a:rPr lang="en-US" dirty="0"/>
              <a:t>Could produce between 0.5–2 </a:t>
            </a:r>
            <a:r>
              <a:rPr lang="en-US" dirty="0" err="1"/>
              <a:t>litres</a:t>
            </a:r>
            <a:r>
              <a:rPr lang="en-US" dirty="0"/>
              <a:t> of milk from 1 kg extra grain</a:t>
            </a:r>
          </a:p>
          <a:p>
            <a:pPr lvl="1"/>
            <a:endParaRPr lang="en-US" dirty="0"/>
          </a:p>
          <a:p>
            <a:r>
              <a:rPr lang="en-US" dirty="0"/>
              <a:t>If herd regularly returns &gt;1L (75gm MS) per kg supplement, cows are likely on an efficient part of the curve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087F2-DAA6-7B43-8793-38FC0F9FC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2B203-8E1F-F544-8FE5-5D435D58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00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2BE2-B85B-9D48-B84F-C7492AB1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Should we keep stacking the cows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5D45B-14F1-1F40-9C2F-8ACE6988A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4615" cy="4351338"/>
          </a:xfrm>
        </p:spPr>
        <p:txBody>
          <a:bodyPr/>
          <a:lstStyle/>
          <a:p>
            <a:r>
              <a:rPr lang="en-AU" dirty="0"/>
              <a:t>Certainly not! Once stocking rate ensures most pasture is consumed, additional cows get </a:t>
            </a:r>
            <a:r>
              <a:rPr lang="en-AU" b="1" dirty="0"/>
              <a:t>most of their intake as supplement</a:t>
            </a:r>
          </a:p>
          <a:p>
            <a:endParaRPr lang="en-AU" dirty="0"/>
          </a:p>
          <a:p>
            <a:r>
              <a:rPr lang="en-AU" dirty="0"/>
              <a:t>Remember, you need </a:t>
            </a:r>
            <a:r>
              <a:rPr lang="en-AU" b="1" dirty="0"/>
              <a:t>1.7-2.0 tonnes</a:t>
            </a:r>
            <a:r>
              <a:rPr lang="en-AU" dirty="0"/>
              <a:t> of feed for </a:t>
            </a:r>
            <a:r>
              <a:rPr lang="en-AU" b="1" dirty="0"/>
              <a:t>maintenance, pregnancy</a:t>
            </a:r>
          </a:p>
          <a:p>
            <a:endParaRPr lang="en-AU" dirty="0"/>
          </a:p>
          <a:p>
            <a:r>
              <a:rPr lang="en-AU" dirty="0" err="1"/>
              <a:t>Milk:concentrate</a:t>
            </a:r>
            <a:r>
              <a:rPr lang="en-AU" dirty="0"/>
              <a:t> price ratio </a:t>
            </a:r>
            <a:r>
              <a:rPr lang="en-AU" b="1" dirty="0"/>
              <a:t>rarely favourable</a:t>
            </a:r>
            <a:r>
              <a:rPr lang="en-AU" dirty="0"/>
              <a:t> for this to be </a:t>
            </a:r>
            <a:r>
              <a:rPr lang="en-AU" b="1" dirty="0"/>
              <a:t>profitable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>
                <a:solidFill>
                  <a:srgbClr val="0070C0"/>
                </a:solidFill>
              </a:rPr>
              <a:t>Why buy pasture land and run a feedlot?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718D40-97A7-A343-8059-3220C110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84506-E7D6-384E-95F4-C3A662EE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6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E017F-C108-C043-B71C-2603B4CE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conclude about production?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47729-5A3F-CF4E-A5F6-1220FD15E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02159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Profitability</a:t>
            </a:r>
            <a:r>
              <a:rPr lang="en-US" dirty="0"/>
              <a:t> primarily determined by </a:t>
            </a:r>
            <a:r>
              <a:rPr lang="en-US" b="1" dirty="0"/>
              <a:t>pasture consumption</a:t>
            </a:r>
            <a:r>
              <a:rPr lang="en-US" dirty="0"/>
              <a:t>. Stocking rate is key.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Herds of lower-merit</a:t>
            </a:r>
            <a:r>
              <a:rPr lang="en-US" dirty="0"/>
              <a:t> cows can produce </a:t>
            </a:r>
            <a:r>
              <a:rPr lang="en-US" b="1" dirty="0"/>
              <a:t>at least as much milk </a:t>
            </a:r>
            <a:r>
              <a:rPr lang="en-US" dirty="0"/>
              <a:t>from the (limited) feed base as </a:t>
            </a:r>
            <a:r>
              <a:rPr lang="en-US" b="1" dirty="0"/>
              <a:t>herds of</a:t>
            </a:r>
            <a:r>
              <a:rPr lang="en-US" dirty="0"/>
              <a:t> </a:t>
            </a:r>
            <a:r>
              <a:rPr lang="en-US" b="1" dirty="0"/>
              <a:t>higher-merit cows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</a:t>
            </a:r>
            <a:r>
              <a:rPr lang="en-US" b="1" dirty="0"/>
              <a:t>stocking rate </a:t>
            </a:r>
            <a:r>
              <a:rPr lang="en-US" dirty="0"/>
              <a:t>to </a:t>
            </a:r>
            <a:r>
              <a:rPr lang="en-US" b="1" dirty="0"/>
              <a:t>consume all pasture</a:t>
            </a:r>
            <a:r>
              <a:rPr lang="en-US" dirty="0"/>
              <a:t>. This requires supplementation to maintain body condition and fertility.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Monitor</a:t>
            </a:r>
            <a:r>
              <a:rPr lang="en-US" dirty="0"/>
              <a:t> herd </a:t>
            </a:r>
            <a:r>
              <a:rPr lang="en-US" b="1" dirty="0"/>
              <a:t>milk response</a:t>
            </a:r>
            <a:r>
              <a:rPr lang="en-US" dirty="0"/>
              <a:t> to </a:t>
            </a:r>
            <a:r>
              <a:rPr lang="en-US" b="1" dirty="0"/>
              <a:t>supplement</a:t>
            </a:r>
            <a:r>
              <a:rPr lang="en-US" dirty="0"/>
              <a:t> – is it efficient (&gt;1L/kg)?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Ask yourself: Did you profit from the last </a:t>
            </a:r>
            <a:r>
              <a:rPr lang="en-US" b="1" dirty="0" err="1">
                <a:solidFill>
                  <a:srgbClr val="0070C0"/>
                </a:solidFill>
              </a:rPr>
              <a:t>litre</a:t>
            </a:r>
            <a:r>
              <a:rPr lang="en-US" b="1" dirty="0">
                <a:solidFill>
                  <a:srgbClr val="0070C0"/>
                </a:solidFill>
              </a:rPr>
              <a:t> of milk you produced?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6DB0D-B68B-574E-977D-FB288B5F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093C2-36C5-A048-B30B-5FCEA392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0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9EF14-2CA0-8540-881C-23C3C4F8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Fertility &amp; pasture-based (seasonal) dairying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F6DC1-65C1-EA4F-B1AF-A7917A1E5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Declining cow fertility</a:t>
            </a:r>
            <a:r>
              <a:rPr lang="en-US" dirty="0"/>
              <a:t> has two main impacts: </a:t>
            </a:r>
            <a:r>
              <a:rPr lang="en-US" b="1" dirty="0"/>
              <a:t>depreciation</a:t>
            </a:r>
            <a:r>
              <a:rPr lang="en-US" dirty="0"/>
              <a:t> &amp; </a:t>
            </a:r>
            <a:r>
              <a:rPr lang="en-US" b="1" dirty="0"/>
              <a:t>risk</a:t>
            </a:r>
          </a:p>
          <a:p>
            <a:endParaRPr lang="en-US" dirty="0"/>
          </a:p>
          <a:p>
            <a:r>
              <a:rPr lang="en-US" dirty="0"/>
              <a:t>Low fertility cows are </a:t>
            </a:r>
            <a:r>
              <a:rPr lang="en-US" b="1" dirty="0"/>
              <a:t>lost prematurely</a:t>
            </a:r>
            <a:r>
              <a:rPr lang="en-US" dirty="0"/>
              <a:t>. Herd depreciation increases</a:t>
            </a:r>
          </a:p>
          <a:p>
            <a:endParaRPr lang="en-US" dirty="0"/>
          </a:p>
          <a:p>
            <a:r>
              <a:rPr lang="en-US" dirty="0"/>
              <a:t>Harder to maintain </a:t>
            </a:r>
            <a:r>
              <a:rPr lang="en-US" b="1" dirty="0"/>
              <a:t>seasonal calving </a:t>
            </a:r>
            <a:r>
              <a:rPr lang="en-US" dirty="0"/>
              <a:t>with low fertility cows. </a:t>
            </a:r>
          </a:p>
          <a:p>
            <a:endParaRPr lang="en-US" dirty="0"/>
          </a:p>
          <a:p>
            <a:r>
              <a:rPr lang="en-US" dirty="0"/>
              <a:t>Changing </a:t>
            </a:r>
            <a:r>
              <a:rPr lang="en-US" b="1" dirty="0"/>
              <a:t>when cows calve </a:t>
            </a:r>
            <a:r>
              <a:rPr lang="en-US" dirty="0"/>
              <a:t>may </a:t>
            </a:r>
            <a:r>
              <a:rPr lang="en-US" b="1" dirty="0"/>
              <a:t>increase</a:t>
            </a:r>
            <a:r>
              <a:rPr lang="en-US" dirty="0"/>
              <a:t> failed season risk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We have seen this in the Australian industry across the past 20 years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F02FE-A306-AB4E-B741-09901F87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9E2D7-0E48-EF49-B671-CDA11C36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57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F6C30-43ED-7B41-839B-6D1FF2416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Herd depreciation – a real cost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F3F355-F693-D04D-9375-EF02D846B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197538"/>
              </p:ext>
            </p:extLst>
          </p:nvPr>
        </p:nvGraphicFramePr>
        <p:xfrm>
          <a:off x="339436" y="1763395"/>
          <a:ext cx="4668982" cy="4729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74921">
                  <a:extLst>
                    <a:ext uri="{9D8B030D-6E8A-4147-A177-3AD203B41FA5}">
                      <a16:colId xmlns:a16="http://schemas.microsoft.com/office/drawing/2014/main" val="673936061"/>
                    </a:ext>
                  </a:extLst>
                </a:gridCol>
                <a:gridCol w="2094061">
                  <a:extLst>
                    <a:ext uri="{9D8B030D-6E8A-4147-A177-3AD203B41FA5}">
                      <a16:colId xmlns:a16="http://schemas.microsoft.com/office/drawing/2014/main" val="3527634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($AUD)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37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Point-of-calving heifer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93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Cull cow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9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7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$1,750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850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295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   If the cow lasts…1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$1,750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031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$875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90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$583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560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$438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90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5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$350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12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6 </a:t>
                      </a:r>
                      <a:r>
                        <a:rPr lang="en-US" sz="2000" dirty="0" err="1"/>
                        <a:t>yr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$292 p.a.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9912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ADD3105-866F-1344-8ACB-8A5BA3B7CDDD}"/>
              </a:ext>
            </a:extLst>
          </p:cNvPr>
          <p:cNvSpPr txBox="1"/>
          <p:nvPr/>
        </p:nvSpPr>
        <p:spPr>
          <a:xfrm>
            <a:off x="5368636" y="1552256"/>
            <a:ext cx="6483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Think of cull cows as an </a:t>
            </a:r>
            <a:r>
              <a:rPr lang="en-US" sz="2800" b="1" dirty="0"/>
              <a:t>expense</a:t>
            </a:r>
            <a:r>
              <a:rPr lang="en-US" sz="2800" dirty="0"/>
              <a:t>, not a source of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Your </a:t>
            </a:r>
            <a:r>
              <a:rPr lang="en-US" sz="2800" b="1" dirty="0"/>
              <a:t>loss</a:t>
            </a:r>
            <a:r>
              <a:rPr lang="en-US" sz="2800" dirty="0"/>
              <a:t> is the </a:t>
            </a:r>
            <a:r>
              <a:rPr lang="en-US" sz="2800" b="1" dirty="0"/>
              <a:t>replacement value</a:t>
            </a:r>
            <a:r>
              <a:rPr lang="en-US" sz="2800" dirty="0"/>
              <a:t> less the </a:t>
            </a:r>
            <a:r>
              <a:rPr lang="en-US" sz="2800" b="1" dirty="0"/>
              <a:t>cull cow return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Annual loss </a:t>
            </a:r>
            <a:r>
              <a:rPr lang="en-US" sz="2800" dirty="0"/>
              <a:t>is determined by </a:t>
            </a:r>
            <a:r>
              <a:rPr lang="en-US" sz="2800" b="1" dirty="0"/>
              <a:t>how long </a:t>
            </a:r>
            <a:r>
              <a:rPr lang="en-US" sz="2800" dirty="0"/>
              <a:t>she remains in the herd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>
                <a:solidFill>
                  <a:srgbClr val="0070C0"/>
                </a:solidFill>
              </a:rPr>
              <a:t>Aim to have a </a:t>
            </a:r>
            <a:r>
              <a:rPr lang="en-US" sz="2800" b="1" dirty="0">
                <a:solidFill>
                  <a:srgbClr val="0070C0"/>
                </a:solidFill>
              </a:rPr>
              <a:t>low replacement rate</a:t>
            </a:r>
            <a:r>
              <a:rPr lang="en-US" sz="2800" dirty="0">
                <a:solidFill>
                  <a:srgbClr val="0070C0"/>
                </a:solidFill>
              </a:rPr>
              <a:t>. Rates of 18–20% are achievable 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774AB2-07AB-6E4D-AF80-7DA02534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7CD45-1A86-914C-B664-E82C5325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46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0F7C-3A2D-754A-8231-B4983D35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one more productive year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5827D-DBE7-4643-A0F6-3011EEC70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552"/>
            <a:ext cx="10515600" cy="4600411"/>
          </a:xfrm>
        </p:spPr>
        <p:txBody>
          <a:bodyPr>
            <a:normAutofit fontScale="92500"/>
          </a:bodyPr>
          <a:lstStyle/>
          <a:p>
            <a:r>
              <a:rPr lang="en-US" dirty="0"/>
              <a:t>Increasing from 5 to 6 lactations per cow will </a:t>
            </a:r>
            <a:r>
              <a:rPr lang="en-US" b="1" dirty="0"/>
              <a:t>reduce cow depreciation </a:t>
            </a:r>
            <a:r>
              <a:rPr lang="en-US" dirty="0"/>
              <a:t>from  $350 to $292 per annum</a:t>
            </a:r>
          </a:p>
          <a:p>
            <a:pPr lvl="1"/>
            <a:r>
              <a:rPr lang="en-US" dirty="0"/>
              <a:t>A saving of around $60</a:t>
            </a:r>
          </a:p>
          <a:p>
            <a:pPr lvl="1"/>
            <a:endParaRPr lang="en-US" dirty="0"/>
          </a:p>
          <a:p>
            <a:r>
              <a:rPr lang="en-US" dirty="0"/>
              <a:t>You would need to produce an extra 20 kg milk solids</a:t>
            </a:r>
          </a:p>
          <a:p>
            <a:pPr lvl="1"/>
            <a:r>
              <a:rPr lang="en-US" dirty="0"/>
              <a:t>At milk price of $6.00 kg &amp; (efficient) marginal cost of production of $3.00 kg</a:t>
            </a:r>
          </a:p>
          <a:p>
            <a:pPr lvl="1"/>
            <a:endParaRPr lang="en-US" dirty="0"/>
          </a:p>
          <a:p>
            <a:r>
              <a:rPr lang="en-US" dirty="0"/>
              <a:t>This means a </a:t>
            </a:r>
            <a:r>
              <a:rPr lang="en-US" b="1" dirty="0"/>
              <a:t>447 kg MS/Year x 5 lactation </a:t>
            </a:r>
            <a:r>
              <a:rPr lang="en-US" dirty="0"/>
              <a:t>cow has the </a:t>
            </a:r>
            <a:r>
              <a:rPr lang="en-US" b="1" dirty="0"/>
              <a:t>same</a:t>
            </a:r>
            <a:r>
              <a:rPr lang="en-US" dirty="0"/>
              <a:t> annual profitability as a </a:t>
            </a:r>
            <a:r>
              <a:rPr lang="en-US" b="1" dirty="0"/>
              <a:t>427 kg MS/Year x 6 lactation </a:t>
            </a:r>
            <a:r>
              <a:rPr lang="en-US" dirty="0"/>
              <a:t>cow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Need to consider capital and running (depreciation) costs to estimate profit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A602A-8BC4-2A46-A625-757F0761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758FD-54D4-9742-B4B0-4A5FD2F0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93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7829-3943-984B-B61A-362E699F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Fertility and risk – changing calving pattern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42D5DA-04AB-CA45-95FA-E29065B5A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335633"/>
              </p:ext>
            </p:extLst>
          </p:nvPr>
        </p:nvGraphicFramePr>
        <p:xfrm>
          <a:off x="468916" y="2387419"/>
          <a:ext cx="5577523" cy="2304702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937263">
                  <a:extLst>
                    <a:ext uri="{9D8B030D-6E8A-4147-A177-3AD203B41FA5}">
                      <a16:colId xmlns:a16="http://schemas.microsoft.com/office/drawing/2014/main" val="669747177"/>
                    </a:ext>
                  </a:extLst>
                </a:gridCol>
                <a:gridCol w="2447572">
                  <a:extLst>
                    <a:ext uri="{9D8B030D-6E8A-4147-A177-3AD203B41FA5}">
                      <a16:colId xmlns:a16="http://schemas.microsoft.com/office/drawing/2014/main" val="3188138943"/>
                    </a:ext>
                  </a:extLst>
                </a:gridCol>
                <a:gridCol w="2192688">
                  <a:extLst>
                    <a:ext uri="{9D8B030D-6E8A-4147-A177-3AD203B41FA5}">
                      <a16:colId xmlns:a16="http://schemas.microsoft.com/office/drawing/2014/main" val="1141908586"/>
                    </a:ext>
                  </a:extLst>
                </a:gridCol>
              </a:tblGrid>
              <a:tr h="9877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Season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Season average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rainfall (mm)</a:t>
                      </a:r>
                      <a:endParaRPr lang="en-AU" sz="1800" dirty="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% of years with &gt; 225 mm per season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(75 mm/month)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6636468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Autumn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244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53%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591533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Winter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268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74%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0408600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Spring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289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80%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593691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Summer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194</a:t>
                      </a:r>
                      <a:endParaRPr lang="en-AU" sz="180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31%</a:t>
                      </a:r>
                      <a:endParaRPr lang="en-AU" sz="1800" dirty="0">
                        <a:effectLst/>
                        <a:latin typeface="CMU Serif Roman" panose="02000603000000000000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3946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A9554FB-36F2-0E4B-96F1-116584A869B0}"/>
              </a:ext>
            </a:extLst>
          </p:cNvPr>
          <p:cNvSpPr txBox="1"/>
          <p:nvPr/>
        </p:nvSpPr>
        <p:spPr>
          <a:xfrm>
            <a:off x="6307282" y="1535292"/>
            <a:ext cx="57565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‘average’ season is not the one that </a:t>
            </a:r>
            <a:r>
              <a:rPr lang="en-US" sz="2800" b="1" dirty="0"/>
              <a:t>hurts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Rainfall patterns (in Australia) </a:t>
            </a:r>
            <a:r>
              <a:rPr lang="en-US" sz="2800" b="1" dirty="0"/>
              <a:t>do not support </a:t>
            </a:r>
            <a:r>
              <a:rPr lang="en-US" sz="2800" dirty="0"/>
              <a:t>additional calving times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It is very difficult to manage cows that</a:t>
            </a:r>
            <a:r>
              <a:rPr lang="en-US" sz="2800" b="1" dirty="0"/>
              <a:t> calve </a:t>
            </a:r>
            <a:r>
              <a:rPr lang="en-US" sz="2800" dirty="0"/>
              <a:t>into </a:t>
            </a:r>
            <a:r>
              <a:rPr lang="en-US" sz="2800" b="1" dirty="0"/>
              <a:t>no green feed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b="1" dirty="0">
                <a:solidFill>
                  <a:srgbClr val="0070C0"/>
                </a:solidFill>
              </a:rPr>
              <a:t>Despite</a:t>
            </a:r>
            <a:r>
              <a:rPr lang="en-US" sz="2800" dirty="0">
                <a:solidFill>
                  <a:srgbClr val="0070C0"/>
                </a:solidFill>
              </a:rPr>
              <a:t> what the factory pays! It’s </a:t>
            </a:r>
            <a:r>
              <a:rPr lang="en-US" sz="2800" b="1" dirty="0">
                <a:solidFill>
                  <a:srgbClr val="0070C0"/>
                </a:solidFill>
              </a:rPr>
              <a:t>not</a:t>
            </a:r>
            <a:r>
              <a:rPr lang="en-US" sz="2800" dirty="0">
                <a:solidFill>
                  <a:srgbClr val="0070C0"/>
                </a:solidFill>
              </a:rPr>
              <a:t> a </a:t>
            </a:r>
            <a:r>
              <a:rPr lang="en-US" sz="2800" b="1" dirty="0">
                <a:solidFill>
                  <a:srgbClr val="0070C0"/>
                </a:solidFill>
              </a:rPr>
              <a:t>premium</a:t>
            </a:r>
            <a:r>
              <a:rPr lang="en-US" sz="2800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DB0D4-F01F-794F-B6E3-9C5C637900C7}"/>
              </a:ext>
            </a:extLst>
          </p:cNvPr>
          <p:cNvSpPr txBox="1"/>
          <p:nvPr/>
        </p:nvSpPr>
        <p:spPr>
          <a:xfrm>
            <a:off x="838200" y="1535292"/>
            <a:ext cx="5208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Warragul</a:t>
            </a:r>
            <a:r>
              <a:rPr lang="en-US" dirty="0"/>
              <a:t>, Victoria, Australia </a:t>
            </a:r>
          </a:p>
          <a:p>
            <a:r>
              <a:rPr lang="en-US" dirty="0"/>
              <a:t>(dry-land, high rainfall, late-winter/spring calving)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6F5A21-CC04-684E-9F8D-5679664C5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001C248-0415-F841-9EA9-D86B0DEC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07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9FA5D-01DD-2C4C-93C8-A1992F322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&amp; fertility: cost of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0184B-4801-F641-8DED-5F0DD919A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0" y="1825625"/>
            <a:ext cx="559724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/>
              <a:t>Increased cow productivity</a:t>
            </a:r>
          </a:p>
          <a:p>
            <a:r>
              <a:rPr lang="en-US" dirty="0"/>
              <a:t>Need to </a:t>
            </a:r>
            <a:r>
              <a:rPr lang="en-US" b="1" dirty="0"/>
              <a:t>purchase</a:t>
            </a:r>
            <a:r>
              <a:rPr lang="en-US" dirty="0"/>
              <a:t> or </a:t>
            </a:r>
            <a:r>
              <a:rPr lang="en-US" b="1" dirty="0"/>
              <a:t>grow</a:t>
            </a:r>
            <a:r>
              <a:rPr lang="en-US" dirty="0"/>
              <a:t> more feed—or she just steals from herd mates</a:t>
            </a:r>
          </a:p>
          <a:p>
            <a:r>
              <a:rPr lang="en-US" b="1" dirty="0"/>
              <a:t>Marginal</a:t>
            </a:r>
            <a:r>
              <a:rPr lang="en-US" dirty="0"/>
              <a:t> feed costs tend to be higher than pasture feed cost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Increased </a:t>
            </a:r>
            <a:r>
              <a:rPr lang="en-US" b="1" dirty="0">
                <a:solidFill>
                  <a:srgbClr val="0070C0"/>
                </a:solidFill>
              </a:rPr>
              <a:t>cow productivity </a:t>
            </a:r>
            <a:r>
              <a:rPr lang="en-US" dirty="0">
                <a:solidFill>
                  <a:srgbClr val="0070C0"/>
                </a:solidFill>
              </a:rPr>
              <a:t>may </a:t>
            </a:r>
            <a:r>
              <a:rPr lang="en-US" b="1" dirty="0">
                <a:solidFill>
                  <a:srgbClr val="0070C0"/>
                </a:solidFill>
              </a:rPr>
              <a:t>increase</a:t>
            </a:r>
            <a:r>
              <a:rPr lang="en-US" dirty="0">
                <a:solidFill>
                  <a:srgbClr val="0070C0"/>
                </a:solidFill>
              </a:rPr>
              <a:t> your </a:t>
            </a:r>
            <a:r>
              <a:rPr lang="en-US" b="1" dirty="0">
                <a:solidFill>
                  <a:srgbClr val="0070C0"/>
                </a:solidFill>
              </a:rPr>
              <a:t>cost of production</a:t>
            </a:r>
            <a:r>
              <a:rPr lang="en-US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BC672E-60CC-224B-9BD5-604B3872DCA5}"/>
              </a:ext>
            </a:extLst>
          </p:cNvPr>
          <p:cNvSpPr txBox="1">
            <a:spLocks/>
          </p:cNvSpPr>
          <p:nvPr/>
        </p:nvSpPr>
        <p:spPr>
          <a:xfrm>
            <a:off x="6295697" y="1822160"/>
            <a:ext cx="5757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Increased cow fertility</a:t>
            </a:r>
          </a:p>
          <a:p>
            <a:r>
              <a:rPr lang="en-US" dirty="0"/>
              <a:t>Cows may have </a:t>
            </a:r>
            <a:r>
              <a:rPr lang="en-US" b="1" dirty="0"/>
              <a:t>more lactations</a:t>
            </a:r>
            <a:r>
              <a:rPr lang="en-US" dirty="0"/>
              <a:t>—this </a:t>
            </a:r>
            <a:r>
              <a:rPr lang="en-US" b="1" dirty="0"/>
              <a:t>decreases</a:t>
            </a:r>
            <a:r>
              <a:rPr lang="en-US" dirty="0"/>
              <a:t> herd depreciation</a:t>
            </a:r>
          </a:p>
          <a:p>
            <a:r>
              <a:rPr lang="en-US" dirty="0"/>
              <a:t>Herd calving pattern can be more </a:t>
            </a:r>
            <a:r>
              <a:rPr lang="en-US" b="1" dirty="0"/>
              <a:t>easily managed </a:t>
            </a:r>
            <a:r>
              <a:rPr lang="en-US" dirty="0"/>
              <a:t>to fit pasture growth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Improved </a:t>
            </a:r>
            <a:r>
              <a:rPr lang="en-US" b="1" dirty="0">
                <a:solidFill>
                  <a:srgbClr val="0070C0"/>
                </a:solidFill>
              </a:rPr>
              <a:t>fertility</a:t>
            </a:r>
            <a:r>
              <a:rPr lang="en-US" dirty="0">
                <a:solidFill>
                  <a:srgbClr val="0070C0"/>
                </a:solidFill>
              </a:rPr>
              <a:t> may</a:t>
            </a:r>
            <a:r>
              <a:rPr lang="en-US" b="1" dirty="0">
                <a:solidFill>
                  <a:srgbClr val="0070C0"/>
                </a:solidFill>
              </a:rPr>
              <a:t> reduce </a:t>
            </a:r>
            <a:r>
              <a:rPr lang="en-US" dirty="0">
                <a:solidFill>
                  <a:srgbClr val="0070C0"/>
                </a:solidFill>
              </a:rPr>
              <a:t>your</a:t>
            </a:r>
            <a:r>
              <a:rPr lang="en-US" b="1" dirty="0">
                <a:solidFill>
                  <a:srgbClr val="0070C0"/>
                </a:solidFill>
              </a:rPr>
              <a:t> cost of production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BCCF7-5EE5-A748-A32A-5317143E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B3B83-D926-204A-93AC-C3F50C42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10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660DA-7DA6-D342-9627-F0027B70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ideal cow for pasture-based dairying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F5E51-C472-DA43-B40A-180377D4D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Absolute must haves: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fertility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Efficient grazers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Efficient feed converters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cows tend to be of modest size and production. The </a:t>
            </a:r>
            <a:r>
              <a:rPr lang="en-US" dirty="0" err="1"/>
              <a:t>FxJ</a:t>
            </a:r>
            <a:r>
              <a:rPr lang="en-US" dirty="0"/>
              <a:t> crossbreed…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More focus on </a:t>
            </a:r>
            <a:r>
              <a:rPr lang="en-US" b="1" dirty="0">
                <a:solidFill>
                  <a:srgbClr val="0070C0"/>
                </a:solidFill>
              </a:rPr>
              <a:t>herd efficiency</a:t>
            </a:r>
            <a:r>
              <a:rPr lang="en-US" dirty="0">
                <a:solidFill>
                  <a:srgbClr val="0070C0"/>
                </a:solidFill>
              </a:rPr>
              <a:t>, less focus on cow production potential. A </a:t>
            </a:r>
            <a:r>
              <a:rPr lang="en-US" b="1" dirty="0">
                <a:solidFill>
                  <a:srgbClr val="0070C0"/>
                </a:solidFill>
              </a:rPr>
              <a:t>well managed herd</a:t>
            </a:r>
            <a:r>
              <a:rPr lang="en-US" dirty="0">
                <a:solidFill>
                  <a:srgbClr val="0070C0"/>
                </a:solidFill>
              </a:rPr>
              <a:t> will </a:t>
            </a:r>
            <a:r>
              <a:rPr lang="en-US" b="1" dirty="0">
                <a:solidFill>
                  <a:srgbClr val="0070C0"/>
                </a:solidFill>
              </a:rPr>
              <a:t>offset </a:t>
            </a:r>
            <a:r>
              <a:rPr lang="en-US" dirty="0">
                <a:solidFill>
                  <a:srgbClr val="0070C0"/>
                </a:solidFill>
              </a:rPr>
              <a:t>many apparent cow deficiencies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F011D-6911-DE49-B89E-A8A1E08C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BA845-A4F4-A94B-AC7F-CA58A2C07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3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CAD52-5375-B24B-B030-7EB31432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Richard Shephard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50BCA-6E10-E244-A6EF-8794FA15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7821" y="1825625"/>
            <a:ext cx="6905296" cy="4351338"/>
          </a:xfrm>
        </p:spPr>
        <p:txBody>
          <a:bodyPr/>
          <a:lstStyle/>
          <a:p>
            <a:r>
              <a:rPr lang="en-US" dirty="0"/>
              <a:t>Veterinarian, epidemiologist, farm management consultant</a:t>
            </a:r>
          </a:p>
          <a:p>
            <a:r>
              <a:rPr lang="en-US" dirty="0"/>
              <a:t>Managed InCalf Project for Dairy Australia</a:t>
            </a:r>
          </a:p>
          <a:p>
            <a:r>
              <a:rPr lang="en-US" dirty="0"/>
              <a:t>Explored role of genetics in pasture-based dairying</a:t>
            </a:r>
          </a:p>
          <a:p>
            <a:r>
              <a:rPr lang="en-US" dirty="0"/>
              <a:t>Completed case studies examining cow-level and herd-level changes on farms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6C09-C569-7F49-A49D-31605D24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9FE6D-2413-7B43-9495-D3F1A10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A close up of a person&#10;&#10;Description automatically generated">
            <a:extLst>
              <a:ext uri="{FF2B5EF4-FFF2-40B4-BE49-F238E27FC236}">
                <a16:creationId xmlns:a16="http://schemas.microsoft.com/office/drawing/2014/main" id="{1B211B10-F2A6-F544-82E2-F79E4AFD5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22" y="1870075"/>
            <a:ext cx="3883399" cy="3915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31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02EED-1A96-6D4E-A417-21D0B84D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1. Malmo &amp; van Wees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2B798-670D-BE47-82C1-B5AE331EA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318" y="1825625"/>
            <a:ext cx="6346696" cy="4351338"/>
          </a:xfrm>
        </p:spPr>
        <p:txBody>
          <a:bodyPr>
            <a:normAutofit/>
          </a:bodyPr>
          <a:lstStyle/>
          <a:p>
            <a:r>
              <a:rPr lang="en-US" dirty="0"/>
              <a:t>Seasonal (spring) calving, pasture-based (irrigation) herd</a:t>
            </a:r>
          </a:p>
          <a:p>
            <a:endParaRPr lang="en-US" dirty="0"/>
          </a:p>
          <a:p>
            <a:r>
              <a:rPr lang="en-US" dirty="0"/>
              <a:t>Cows fed 1-2 T/cow/year concentrate</a:t>
            </a:r>
          </a:p>
          <a:p>
            <a:endParaRPr lang="en-US" dirty="0"/>
          </a:p>
          <a:p>
            <a:r>
              <a:rPr lang="en-US" dirty="0"/>
              <a:t>Originally, HF, then two-way cross(with J) around 20 years ago. Now 3x cross</a:t>
            </a:r>
          </a:p>
          <a:p>
            <a:endParaRPr lang="en-US" dirty="0"/>
          </a:p>
          <a:p>
            <a:r>
              <a:rPr lang="en-US" dirty="0"/>
              <a:t>Complete physical and financial records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C7B43-B29A-4747-A970-EC47CDA34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7B1DA-4F94-8848-B591-56F5829B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20</a:t>
            </a:fld>
            <a:endParaRPr lang="en-US"/>
          </a:p>
        </p:txBody>
      </p:sp>
      <p:pic>
        <p:nvPicPr>
          <p:cNvPr id="8" name="Picture 7" descr="A person standing on a lush green field&#10;&#10;Description automatically generated">
            <a:extLst>
              <a:ext uri="{FF2B5EF4-FFF2-40B4-BE49-F238E27FC236}">
                <a16:creationId xmlns:a16="http://schemas.microsoft.com/office/drawing/2014/main" id="{705FB337-2488-8E4F-8E38-A4138E95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19" y="1870075"/>
            <a:ext cx="48895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01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42D0E-3055-B64A-9118-8BF0563B2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Crossbreeding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0DA4D-29B1-D748-8327-890D16D1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664" y="1825625"/>
            <a:ext cx="4797136" cy="4351338"/>
          </a:xfrm>
        </p:spPr>
        <p:txBody>
          <a:bodyPr/>
          <a:lstStyle/>
          <a:p>
            <a:r>
              <a:rPr lang="en-US" dirty="0"/>
              <a:t>Two-way cross predominated from 2006</a:t>
            </a:r>
          </a:p>
          <a:p>
            <a:endParaRPr lang="en-US" dirty="0"/>
          </a:p>
          <a:p>
            <a:r>
              <a:rPr lang="en-US" dirty="0"/>
              <a:t>Three-way cross has not yet </a:t>
            </a:r>
            <a:r>
              <a:rPr lang="en-US" dirty="0" err="1"/>
              <a:t>stabilised</a:t>
            </a:r>
            <a:r>
              <a:rPr lang="en-US" dirty="0"/>
              <a:t> in herd</a:t>
            </a:r>
          </a:p>
          <a:p>
            <a:endParaRPr lang="en-US" dirty="0"/>
          </a:p>
          <a:p>
            <a:r>
              <a:rPr lang="en-US" dirty="0"/>
              <a:t>A few pure-bred HF remain</a:t>
            </a:r>
          </a:p>
        </p:txBody>
      </p:sp>
      <p:pic>
        <p:nvPicPr>
          <p:cNvPr id="4" name="Picture 3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89432988-DF31-0E46-B5AC-778F008F6620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2270" y="1506682"/>
            <a:ext cx="5512666" cy="47590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F96B5-5165-B843-AFDC-169C1E3D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220A2-D320-214C-9903-32869D8FE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13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2893-3D9D-0A4E-AFFB-424A5D097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Stocking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626FF-C01A-2F4E-8E3E-E8344D9DE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600" y="1825625"/>
            <a:ext cx="4267200" cy="4351338"/>
          </a:xfrm>
        </p:spPr>
        <p:txBody>
          <a:bodyPr/>
          <a:lstStyle/>
          <a:p>
            <a:r>
              <a:rPr lang="en-US" dirty="0"/>
              <a:t>Stocking rate increased as the herd converted to the  smaller crossbreed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F419FE-F05D-7F4D-8FCC-8C30B7900AA5}"/>
              </a:ext>
            </a:extLst>
          </p:cNvPr>
          <p:cNvSpPr txBox="1">
            <a:spLocks/>
          </p:cNvSpPr>
          <p:nvPr/>
        </p:nvSpPr>
        <p:spPr>
          <a:xfrm>
            <a:off x="1233055" y="1874115"/>
            <a:ext cx="4267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C4167A-4A8C-2A49-AD49-33DE20D763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21878" y="1581871"/>
            <a:ext cx="6291986" cy="435133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7CA13E7-4C7F-A44A-8ABA-C0F981F8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563123-6315-B147-AE74-A623B8B6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58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D0621-BF4C-0342-BD60-8F23758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cow and hectare milk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B85A4-3EC0-4945-ABDD-6F3E5551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254" y="1825625"/>
            <a:ext cx="4329545" cy="4351338"/>
          </a:xfrm>
        </p:spPr>
        <p:txBody>
          <a:bodyPr/>
          <a:lstStyle/>
          <a:p>
            <a:r>
              <a:rPr lang="en-US" dirty="0"/>
              <a:t>Cow annual production is </a:t>
            </a:r>
            <a:r>
              <a:rPr lang="en-US" b="1" dirty="0"/>
              <a:t>increasing</a:t>
            </a:r>
          </a:p>
          <a:p>
            <a:endParaRPr lang="en-US" dirty="0"/>
          </a:p>
          <a:p>
            <a:r>
              <a:rPr lang="en-US" dirty="0"/>
              <a:t>Hectare annual production is</a:t>
            </a:r>
            <a:r>
              <a:rPr lang="en-US" b="1" dirty="0"/>
              <a:t> increasing </a:t>
            </a:r>
            <a:r>
              <a:rPr lang="en-US" dirty="0"/>
              <a:t>– </a:t>
            </a:r>
            <a:r>
              <a:rPr lang="en-US" b="1" dirty="0"/>
              <a:t>at a faster rate</a:t>
            </a:r>
            <a:r>
              <a:rPr lang="en-US" dirty="0"/>
              <a:t> than cow production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24A53F-724A-2F4C-8DE1-E67EBCC9F94F}"/>
              </a:ext>
            </a:extLst>
          </p:cNvPr>
          <p:cNvSpPr txBox="1">
            <a:spLocks/>
          </p:cNvSpPr>
          <p:nvPr/>
        </p:nvSpPr>
        <p:spPr>
          <a:xfrm>
            <a:off x="1097972" y="1825625"/>
            <a:ext cx="4329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FBC902-F883-4643-B28B-A8006DA84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99" y="1646238"/>
            <a:ext cx="6216197" cy="435133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662DCCE-C2EA-A04D-93FD-D05099DE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6E40714-9603-4745-983F-1B1577AC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00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366B-704A-104F-850B-2E91DAE4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Cow lifetime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8B2EE-F3AF-EA4A-87E1-AF7D3A95D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8163" y="1825625"/>
            <a:ext cx="4990265" cy="4351338"/>
          </a:xfrm>
        </p:spPr>
        <p:txBody>
          <a:bodyPr/>
          <a:lstStyle/>
          <a:p>
            <a:r>
              <a:rPr lang="en-US" dirty="0"/>
              <a:t>Cow </a:t>
            </a:r>
            <a:r>
              <a:rPr lang="en-US" b="1" dirty="0"/>
              <a:t>lifetime production </a:t>
            </a:r>
            <a:r>
              <a:rPr lang="en-US" dirty="0"/>
              <a:t>is increasing at a </a:t>
            </a:r>
            <a:r>
              <a:rPr lang="en-US" b="1" dirty="0"/>
              <a:t>faster rate </a:t>
            </a:r>
            <a:r>
              <a:rPr lang="en-US" dirty="0"/>
              <a:t>than cow </a:t>
            </a:r>
            <a:r>
              <a:rPr lang="en-US" b="1" dirty="0"/>
              <a:t>lactation production</a:t>
            </a:r>
          </a:p>
          <a:p>
            <a:endParaRPr lang="en-US" dirty="0"/>
          </a:p>
          <a:p>
            <a:r>
              <a:rPr lang="en-US" dirty="0"/>
              <a:t>Cows have </a:t>
            </a:r>
            <a:r>
              <a:rPr lang="en-US" b="1" dirty="0"/>
              <a:t>more</a:t>
            </a:r>
            <a:r>
              <a:rPr lang="en-US" dirty="0"/>
              <a:t> lactations</a:t>
            </a:r>
          </a:p>
          <a:p>
            <a:endParaRPr lang="en-US" dirty="0"/>
          </a:p>
          <a:p>
            <a:r>
              <a:rPr lang="en-US" dirty="0"/>
              <a:t>Fertility improvement has delivered </a:t>
            </a:r>
            <a:r>
              <a:rPr lang="en-US" b="1" dirty="0"/>
              <a:t>real benefits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D15109-6BDE-D14E-9180-A84CC7944276}"/>
              </a:ext>
            </a:extLst>
          </p:cNvPr>
          <p:cNvSpPr txBox="1">
            <a:spLocks/>
          </p:cNvSpPr>
          <p:nvPr/>
        </p:nvSpPr>
        <p:spPr>
          <a:xfrm>
            <a:off x="1368133" y="1829377"/>
            <a:ext cx="42256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31E3E9-8F9B-514B-BFFB-0CBE5D6CD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89" y="1510490"/>
            <a:ext cx="6216196" cy="435133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0A56C8E-7E76-6446-A89F-3EEFF9B2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ED6A032-6725-5B42-A93B-BD58EB23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25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639C-3951-B542-A86A-387A536C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Cow and hectare gross margin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AFB68-3C72-5446-B9A3-1D3D346C2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2690" y="1825625"/>
            <a:ext cx="4371109" cy="4351338"/>
          </a:xfrm>
        </p:spPr>
        <p:txBody>
          <a:bodyPr/>
          <a:lstStyle/>
          <a:p>
            <a:r>
              <a:rPr lang="en-US" b="1" dirty="0"/>
              <a:t>Cow gross mar</a:t>
            </a:r>
            <a:r>
              <a:rPr lang="en-US" dirty="0"/>
              <a:t>gin performance </a:t>
            </a:r>
            <a:r>
              <a:rPr lang="en-US" b="1" dirty="0"/>
              <a:t>plateaued</a:t>
            </a:r>
            <a:r>
              <a:rPr lang="en-US" dirty="0"/>
              <a:t> for many years</a:t>
            </a:r>
          </a:p>
          <a:p>
            <a:endParaRPr lang="en-US" dirty="0"/>
          </a:p>
          <a:p>
            <a:r>
              <a:rPr lang="en-US" b="1" dirty="0"/>
              <a:t>Hectare gross margin </a:t>
            </a:r>
            <a:r>
              <a:rPr lang="en-US" dirty="0"/>
              <a:t>has consistently </a:t>
            </a:r>
            <a:r>
              <a:rPr lang="en-US" b="1" dirty="0"/>
              <a:t>increased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b="1" dirty="0"/>
              <a:t>Stocking rate</a:t>
            </a:r>
            <a:r>
              <a:rPr lang="en-US" dirty="0"/>
              <a:t> was used to </a:t>
            </a:r>
            <a:r>
              <a:rPr lang="en-US" b="1" dirty="0"/>
              <a:t>offset </a:t>
            </a:r>
            <a:r>
              <a:rPr lang="en-US" dirty="0"/>
              <a:t>smaller cow effect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148A5A-0283-794A-8299-70CEB2EE5ADC}"/>
              </a:ext>
            </a:extLst>
          </p:cNvPr>
          <p:cNvSpPr txBox="1">
            <a:spLocks/>
          </p:cNvSpPr>
          <p:nvPr/>
        </p:nvSpPr>
        <p:spPr>
          <a:xfrm>
            <a:off x="1264224" y="1690688"/>
            <a:ext cx="43711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2858BC-BD0B-C049-9A33-46D17E778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15" y="1376364"/>
            <a:ext cx="6665230" cy="4665661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535EFD5-466F-554C-89B3-BB6F8CAA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D745CBA-A39D-724E-8934-990BDFA6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03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EA31D-D405-7B47-800F-EA1D12C3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Malmo &amp; van Wees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B7671-47DC-864A-9D43-0DE21B3A9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Farmers </a:t>
            </a:r>
            <a:r>
              <a:rPr lang="en-US" b="1" dirty="0"/>
              <a:t>queue</a:t>
            </a:r>
            <a:r>
              <a:rPr lang="en-US" dirty="0"/>
              <a:t> to buy their </a:t>
            </a:r>
            <a:r>
              <a:rPr lang="en-US" b="1" dirty="0"/>
              <a:t>cull cows</a:t>
            </a:r>
          </a:p>
          <a:p>
            <a:endParaRPr lang="en-US" dirty="0"/>
          </a:p>
          <a:p>
            <a:r>
              <a:rPr lang="en-US" dirty="0"/>
              <a:t>One of the only dairy sheds that shuts off in winter in my district</a:t>
            </a:r>
          </a:p>
          <a:p>
            <a:endParaRPr lang="en-US" dirty="0"/>
          </a:p>
          <a:p>
            <a:r>
              <a:rPr lang="en-US" dirty="0"/>
              <a:t>Jakob and Hans take regular overseas holidays </a:t>
            </a:r>
            <a:r>
              <a:rPr lang="en-US" b="1" dirty="0"/>
              <a:t>when the cows are dry</a:t>
            </a:r>
          </a:p>
          <a:p>
            <a:endParaRPr lang="en-US" dirty="0"/>
          </a:p>
          <a:p>
            <a:r>
              <a:rPr lang="en-US" dirty="0"/>
              <a:t>11.5% </a:t>
            </a:r>
            <a:r>
              <a:rPr lang="en-US" b="1" dirty="0"/>
              <a:t>return on capital </a:t>
            </a:r>
            <a:r>
              <a:rPr lang="en-US" dirty="0"/>
              <a:t>in year of analysis (a low milk price year)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68218-4EFB-774A-A733-43B0E9F1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FAD82-5FC2-0742-909A-EC3661A4C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61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60B1C-AC5B-A14C-9C4D-7B268B15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2: </a:t>
            </a:r>
            <a:r>
              <a:rPr lang="en-US" dirty="0" err="1"/>
              <a:t>AgCap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E1999-F03D-FB4E-837F-150C2CCEA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AgCap</a:t>
            </a:r>
            <a:r>
              <a:rPr lang="en-US" dirty="0"/>
              <a:t> investment fund with dairy portfolio</a:t>
            </a:r>
          </a:p>
          <a:p>
            <a:r>
              <a:rPr lang="en-US" dirty="0"/>
              <a:t>Tasmanian farm milking 800 spring-calving cows</a:t>
            </a:r>
          </a:p>
          <a:p>
            <a:r>
              <a:rPr lang="en-US" dirty="0"/>
              <a:t>240 Ha, 190 Ha irrigated. High quality feed in spring and summer</a:t>
            </a:r>
          </a:p>
          <a:p>
            <a:r>
              <a:rPr lang="en-US" dirty="0"/>
              <a:t>Consume 3.2T DM/Cow/</a:t>
            </a:r>
            <a:r>
              <a:rPr lang="en-US" dirty="0" err="1"/>
              <a:t>Yr</a:t>
            </a:r>
            <a:r>
              <a:rPr lang="en-US" dirty="0"/>
              <a:t>; 11 T pasture DM/Ha/</a:t>
            </a:r>
            <a:r>
              <a:rPr lang="en-US" dirty="0" err="1"/>
              <a:t>Yr</a:t>
            </a:r>
            <a:endParaRPr lang="en-US" dirty="0"/>
          </a:p>
          <a:p>
            <a:r>
              <a:rPr lang="en-US" dirty="0"/>
              <a:t>Grain prices are high in Tasmania; pasture is lowest cost feed  </a:t>
            </a:r>
          </a:p>
          <a:p>
            <a:r>
              <a:rPr lang="en-US" dirty="0"/>
              <a:t>Produce 480 kg MS/cow/</a:t>
            </a:r>
            <a:r>
              <a:rPr lang="en-US" dirty="0" err="1"/>
              <a:t>yr</a:t>
            </a:r>
            <a:r>
              <a:rPr lang="en-US" dirty="0"/>
              <a:t>; 1,620 kg MS/Ha/</a:t>
            </a:r>
            <a:r>
              <a:rPr lang="en-US" dirty="0" err="1"/>
              <a:t>Yr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Fertility is the key to farm profitability &amp; sustainability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D7988-E6EA-634E-8194-6F846E0E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96F9C1-9859-344E-94D5-DD52132C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46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7AE2B-B25A-B448-8F9D-4A102AB1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Reproduction: key to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3F2E3-6F65-394C-9DA5-5B1C1D589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/>
              <a:t>Good reproductive performance is a key to a simple and profitable farming system. It assists us in maintaining our simple system</a:t>
            </a:r>
            <a:r>
              <a:rPr lang="en-AU" b="1" dirty="0">
                <a:effectLst/>
              </a:rPr>
              <a:t> </a:t>
            </a:r>
          </a:p>
          <a:p>
            <a:endParaRPr lang="en-US" dirty="0"/>
          </a:p>
          <a:p>
            <a:r>
              <a:rPr lang="en-US" dirty="0"/>
              <a:t>Cows provide </a:t>
            </a:r>
            <a:r>
              <a:rPr lang="en-US" b="1" dirty="0"/>
              <a:t>6 lactations </a:t>
            </a:r>
            <a:r>
              <a:rPr lang="en-US" dirty="0"/>
              <a:t>on average</a:t>
            </a:r>
          </a:p>
          <a:p>
            <a:r>
              <a:rPr lang="en-US" dirty="0"/>
              <a:t>Herd replacement rate is</a:t>
            </a:r>
            <a:r>
              <a:rPr lang="en-US" b="1" dirty="0"/>
              <a:t> 18-20%. </a:t>
            </a:r>
            <a:r>
              <a:rPr lang="en-US" dirty="0"/>
              <a:t>This minimizes depreciation</a:t>
            </a:r>
          </a:p>
          <a:p>
            <a:r>
              <a:rPr lang="en-US" b="1" dirty="0"/>
              <a:t>Cost savings </a:t>
            </a:r>
            <a:r>
              <a:rPr lang="en-US" dirty="0"/>
              <a:t>in mating program and heifer rearing</a:t>
            </a:r>
          </a:p>
          <a:p>
            <a:r>
              <a:rPr lang="en-US" dirty="0"/>
              <a:t>Short AI (3 weeks); short mating (8-10 weeks) keeps staff focused</a:t>
            </a:r>
          </a:p>
          <a:p>
            <a:r>
              <a:rPr lang="en-US" b="1" dirty="0"/>
              <a:t>Minimal interventions</a:t>
            </a:r>
            <a:r>
              <a:rPr lang="en-US" dirty="0"/>
              <a:t>; the cows are fertile without much help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7CA30-6328-C944-AF47-9CD035EC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FAD00-4048-7349-BA27-E436873B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2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51830-3B8E-E24F-95B0-A7C0D1A1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Farm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2558-2BF2-0041-B6EB-50F101EDD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3918" cy="2967092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Farm achieved 6.00% return on assets</a:t>
            </a:r>
          </a:p>
          <a:p>
            <a:pPr lvl="1"/>
            <a:r>
              <a:rPr lang="en-US" sz="3000" dirty="0"/>
              <a:t>In a high cost-of-production year</a:t>
            </a:r>
          </a:p>
          <a:p>
            <a:endParaRPr lang="en-US" sz="3500" dirty="0"/>
          </a:p>
          <a:p>
            <a:r>
              <a:rPr lang="en-US" sz="3500" dirty="0"/>
              <a:t>Ten-year profitability is in </a:t>
            </a:r>
            <a:r>
              <a:rPr lang="en-US" sz="3500" b="1" dirty="0"/>
              <a:t>top 10% </a:t>
            </a:r>
            <a:r>
              <a:rPr lang="en-US" sz="3500" dirty="0"/>
              <a:t>of farms</a:t>
            </a:r>
          </a:p>
          <a:p>
            <a:endParaRPr lang="en-US" sz="3500" dirty="0"/>
          </a:p>
          <a:p>
            <a:r>
              <a:rPr lang="en-US" sz="3500" dirty="0"/>
              <a:t>The farm is reliably profitable; year after year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CC0BC-C7C0-4B4B-8022-E80EEEAA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A47AB-FF92-D04A-949E-4C272772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9793-52C4-CA44-807E-CA3EC3C6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A69FE-DC25-924F-A186-C03BF45FA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Cow-level performance versus herd-level performance</a:t>
            </a:r>
          </a:p>
          <a:p>
            <a:pPr lvl="1"/>
            <a:r>
              <a:rPr lang="en-US" dirty="0"/>
              <a:t>Production</a:t>
            </a:r>
          </a:p>
          <a:p>
            <a:pPr lvl="1"/>
            <a:r>
              <a:rPr lang="en-US" dirty="0"/>
              <a:t>Fertility</a:t>
            </a:r>
          </a:p>
          <a:p>
            <a:pPr lvl="1"/>
            <a:endParaRPr lang="en-US" dirty="0"/>
          </a:p>
          <a:p>
            <a:r>
              <a:rPr lang="en-US" dirty="0"/>
              <a:t>My suggestions for ideal cow for pasture-based dairying</a:t>
            </a:r>
          </a:p>
          <a:p>
            <a:endParaRPr lang="en-US" dirty="0"/>
          </a:p>
          <a:p>
            <a:r>
              <a:rPr lang="en-US" dirty="0"/>
              <a:t>Case studies</a:t>
            </a:r>
          </a:p>
          <a:p>
            <a:pPr lvl="1"/>
            <a:r>
              <a:rPr lang="en-US" dirty="0"/>
              <a:t>Conversion from pure-bred to cross-bred cows in grazing system</a:t>
            </a:r>
          </a:p>
          <a:p>
            <a:pPr lvl="1"/>
            <a:r>
              <a:rPr lang="en-US" dirty="0"/>
              <a:t>Fertility as the driver of long-term farm profitability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4CC8F-D555-BB4B-8F3C-8B1D0200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61D22-5E34-C346-9201-309530E3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02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2645-23D9-D245-916A-60BD7CF1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Thank-you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42401-5B2F-ED45-ACA0-2F3C44A8A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572" y="2103221"/>
            <a:ext cx="5756564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Dr</a:t>
            </a:r>
            <a:r>
              <a:rPr lang="en-US" dirty="0"/>
              <a:t> Richard Shephard BVSc MVS PhD</a:t>
            </a:r>
          </a:p>
          <a:p>
            <a:pPr marL="0" indent="0">
              <a:buNone/>
            </a:pPr>
            <a:r>
              <a:rPr lang="en-US" dirty="0"/>
              <a:t>Herd Health Pty Ltd</a:t>
            </a:r>
          </a:p>
          <a:p>
            <a:pPr marL="0" indent="0">
              <a:buNone/>
            </a:pPr>
            <a:r>
              <a:rPr lang="en-US" dirty="0"/>
              <a:t>c/o 2 Foster Street</a:t>
            </a:r>
          </a:p>
          <a:p>
            <a:pPr marL="0" indent="0">
              <a:buNone/>
            </a:pPr>
            <a:r>
              <a:rPr lang="en-US" dirty="0"/>
              <a:t>Maffra VIC 3860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richard@herdhealth.com.au</a:t>
            </a: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5E28001-7EF6-D34F-B3F9-173A46B31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864" y="2103221"/>
            <a:ext cx="3796145" cy="379614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89886-ECE4-7241-AD22-5CF8A8BE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723B6-6B1A-6C4E-BD32-8A38750C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2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C79E9-651A-A549-9043-7E6256AF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Cow-level versus herd-level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8E9ED-76C8-3541-92F3-53A39C28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Atomistic fallacy</a:t>
            </a:r>
            <a:r>
              <a:rPr lang="en-US" dirty="0"/>
              <a:t>—assuming differences between cow types mean herds with different cow types always perform differently</a:t>
            </a:r>
          </a:p>
          <a:p>
            <a:endParaRPr lang="en-US" dirty="0"/>
          </a:p>
          <a:p>
            <a:pPr lvl="1"/>
            <a:r>
              <a:rPr lang="en-US" dirty="0"/>
              <a:t>E.g. Cows of higher production capacity (once) had lower fertility. </a:t>
            </a:r>
          </a:p>
          <a:p>
            <a:pPr lvl="1"/>
            <a:r>
              <a:rPr lang="en-US" dirty="0"/>
              <a:t>Many high-cow-producing herds were found to have higher fertility than low-cow-producing herds. </a:t>
            </a:r>
          </a:p>
          <a:p>
            <a:pPr lvl="1"/>
            <a:r>
              <a:rPr lang="en-US" dirty="0"/>
              <a:t>Management made the difference!</a:t>
            </a:r>
          </a:p>
          <a:p>
            <a:pPr lvl="1"/>
            <a:endParaRPr lang="en-US" dirty="0"/>
          </a:p>
          <a:p>
            <a:r>
              <a:rPr lang="en-US" b="1" i="1" dirty="0">
                <a:solidFill>
                  <a:srgbClr val="0070C0"/>
                </a:solidFill>
              </a:rPr>
              <a:t>Just because herds have different cow types does not mean they always will perform differently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5B3D1-F361-824D-AF8E-D04BC603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6578A-3CCF-E54F-A085-F20A5D4B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3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9B82-69E2-8548-A9D8-D0B4CDC8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Cow productivity versus land productivity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65374-5E3F-664F-9A31-E7DF3E284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should we </a:t>
            </a:r>
            <a:r>
              <a:rPr lang="en-US" dirty="0" err="1"/>
              <a:t>optimise</a:t>
            </a:r>
            <a:r>
              <a:rPr lang="en-US" dirty="0"/>
              <a:t>? Land or cow?</a:t>
            </a:r>
          </a:p>
          <a:p>
            <a:r>
              <a:rPr lang="en-US" dirty="0"/>
              <a:t>Dairy farm land is worth 2+ times the value of the dairy herd</a:t>
            </a:r>
          </a:p>
          <a:p>
            <a:r>
              <a:rPr lang="en-US" dirty="0"/>
              <a:t>Cows are intermediary in the milk production supply chain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Land (pasture) is the primary generator of production 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8D6B1314-DF60-D54B-AE69-6C0EAFA0B30B}"/>
              </a:ext>
            </a:extLst>
          </p:cNvPr>
          <p:cNvSpPr/>
          <p:nvPr/>
        </p:nvSpPr>
        <p:spPr>
          <a:xfrm>
            <a:off x="3724924" y="3776624"/>
            <a:ext cx="1890584" cy="21006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DA55DD87-9886-D14B-9A63-0B066DE9B2E2}"/>
              </a:ext>
            </a:extLst>
          </p:cNvPr>
          <p:cNvSpPr/>
          <p:nvPr/>
        </p:nvSpPr>
        <p:spPr>
          <a:xfrm>
            <a:off x="8382715" y="3892876"/>
            <a:ext cx="781449" cy="341443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Bent Arrow 9">
            <a:extLst>
              <a:ext uri="{FF2B5EF4-FFF2-40B4-BE49-F238E27FC236}">
                <a16:creationId xmlns:a16="http://schemas.microsoft.com/office/drawing/2014/main" id="{44CFD3C5-7A73-0544-9A1A-D8FAAC9657C5}"/>
              </a:ext>
            </a:extLst>
          </p:cNvPr>
          <p:cNvSpPr/>
          <p:nvPr/>
        </p:nvSpPr>
        <p:spPr>
          <a:xfrm>
            <a:off x="4469432" y="4121626"/>
            <a:ext cx="1005693" cy="304308"/>
          </a:xfrm>
          <a:prstGeom prst="ben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14273DC-BF6A-274B-9AA4-2A7605B4B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495EA08-9293-BC44-BB81-BA49B8BC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5</a:t>
            </a:fld>
            <a:endParaRPr lang="en-US"/>
          </a:p>
        </p:txBody>
      </p:sp>
      <p:pic>
        <p:nvPicPr>
          <p:cNvPr id="14" name="Picture 13" descr="A close up of a green field&#10;&#10;Description automatically generated">
            <a:extLst>
              <a:ext uri="{FF2B5EF4-FFF2-40B4-BE49-F238E27FC236}">
                <a16:creationId xmlns:a16="http://schemas.microsoft.com/office/drawing/2014/main" id="{F8E06C24-FB12-6C44-8291-33B2D9F70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74" y="3380148"/>
            <a:ext cx="3136900" cy="1308100"/>
          </a:xfrm>
          <a:prstGeom prst="rect">
            <a:avLst/>
          </a:prstGeom>
        </p:spPr>
      </p:pic>
      <p:pic>
        <p:nvPicPr>
          <p:cNvPr id="18" name="Picture 17" descr="A herd of cattle standing on top of a lush green field&#10;&#10;Description automatically generated">
            <a:extLst>
              <a:ext uri="{FF2B5EF4-FFF2-40B4-BE49-F238E27FC236}">
                <a16:creationId xmlns:a16="http://schemas.microsoft.com/office/drawing/2014/main" id="{7159B05D-8DE5-EF4E-BA03-85EC13EDA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038" y="3380148"/>
            <a:ext cx="2603500" cy="1460500"/>
          </a:xfrm>
          <a:prstGeom prst="rect">
            <a:avLst/>
          </a:prstGeom>
        </p:spPr>
      </p:pic>
      <p:pic>
        <p:nvPicPr>
          <p:cNvPr id="20" name="Picture 19" descr="A close up of a device&#10;&#10;Description automatically generated">
            <a:extLst>
              <a:ext uri="{FF2B5EF4-FFF2-40B4-BE49-F238E27FC236}">
                <a16:creationId xmlns:a16="http://schemas.microsoft.com/office/drawing/2014/main" id="{CE78B6C5-EBFA-EC43-8C5C-5695167CA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4164" y="3201986"/>
            <a:ext cx="1854200" cy="1854200"/>
          </a:xfrm>
          <a:prstGeom prst="rect">
            <a:avLst/>
          </a:prstGeom>
        </p:spPr>
      </p:pic>
      <p:pic>
        <p:nvPicPr>
          <p:cNvPr id="22" name="Picture 21" descr="A picture containing fruit, food&#10;&#10;Description automatically generated">
            <a:extLst>
              <a:ext uri="{FF2B5EF4-FFF2-40B4-BE49-F238E27FC236}">
                <a16:creationId xmlns:a16="http://schemas.microsoft.com/office/drawing/2014/main" id="{9C4C6271-7FE4-E343-B096-CAEB375306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3700" y="4451342"/>
            <a:ext cx="14224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4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07FF-3F13-E942-A4C1-194CA2141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Optimise</a:t>
            </a:r>
            <a:r>
              <a:rPr lang="en-US" dirty="0"/>
              <a:t> the cow or the land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45FDFD-8721-BB47-A328-AB51A2CE4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83" y="1574266"/>
            <a:ext cx="6277213" cy="439404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94A8CC-9A55-654B-A9E4-ABF56557623E}"/>
              </a:ext>
            </a:extLst>
          </p:cNvPr>
          <p:cNvSpPr txBox="1"/>
          <p:nvPr/>
        </p:nvSpPr>
        <p:spPr>
          <a:xfrm>
            <a:off x="6684579" y="1690688"/>
            <a:ext cx="53077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Superior cows </a:t>
            </a:r>
            <a:r>
              <a:rPr lang="en-US" dirty="0"/>
              <a:t>produce </a:t>
            </a:r>
            <a:r>
              <a:rPr lang="en-US" b="1" dirty="0"/>
              <a:t>more milk</a:t>
            </a:r>
            <a:r>
              <a:rPr lang="en-US" dirty="0"/>
              <a:t> than inferior cows at </a:t>
            </a:r>
            <a:r>
              <a:rPr lang="en-US" b="1" dirty="0"/>
              <a:t>low stocking rates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Cows are </a:t>
            </a:r>
            <a:r>
              <a:rPr lang="en-AU" i="1" dirty="0"/>
              <a:t>optimised</a:t>
            </a:r>
            <a:r>
              <a:rPr lang="en-US" i="1" dirty="0"/>
              <a:t> at low stocking rates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Pasture</a:t>
            </a:r>
            <a:r>
              <a:rPr lang="en-US" dirty="0"/>
              <a:t> use </a:t>
            </a:r>
            <a:r>
              <a:rPr lang="en-US" b="1" dirty="0" err="1"/>
              <a:t>optimises</a:t>
            </a:r>
            <a:r>
              <a:rPr lang="en-US" dirty="0"/>
              <a:t> at </a:t>
            </a:r>
            <a:r>
              <a:rPr lang="en-US" b="1" dirty="0"/>
              <a:t>high stocking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Differences in cow production between superior and inferior cows lessen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Herd production ceiling is set by pasture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farm production is mostly </a:t>
            </a:r>
            <a:r>
              <a:rPr lang="en-US" b="1" dirty="0"/>
              <a:t>independent</a:t>
            </a:r>
            <a:r>
              <a:rPr lang="en-US" dirty="0"/>
              <a:t> of cow type at high stocking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Determined by amount pasture consumed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r>
              <a:rPr lang="en-US" b="1" i="1" dirty="0">
                <a:solidFill>
                  <a:srgbClr val="0070C0"/>
                </a:solidFill>
              </a:rPr>
              <a:t>Try to </a:t>
            </a:r>
            <a:r>
              <a:rPr lang="en-US" b="1" i="1" dirty="0" err="1">
                <a:solidFill>
                  <a:srgbClr val="0070C0"/>
                </a:solidFill>
              </a:rPr>
              <a:t>optimise</a:t>
            </a:r>
            <a:r>
              <a:rPr lang="en-US" b="1" i="1" dirty="0">
                <a:solidFill>
                  <a:srgbClr val="0070C0"/>
                </a:solidFill>
              </a:rPr>
              <a:t> the suite of resources</a:t>
            </a:r>
          </a:p>
          <a:p>
            <a:pPr lvl="1"/>
            <a:r>
              <a:rPr lang="en-US" dirty="0"/>
              <a:t>	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3FADF-903C-9949-AD3A-A966E68E2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4973BF-0CF7-564B-B5B8-53D54C6C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3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4BB75-3B9D-0D4B-B577-0CA9018A6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Pasture use efficiency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1A07D4-FE5D-6E4D-B9A1-FDB9A27FD1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846108" cy="40922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77F425-C7B6-F249-83EE-3C638D79EA83}"/>
              </a:ext>
            </a:extLst>
          </p:cNvPr>
          <p:cNvSpPr txBox="1"/>
          <p:nvPr/>
        </p:nvSpPr>
        <p:spPr>
          <a:xfrm>
            <a:off x="6096000" y="1558636"/>
            <a:ext cx="58461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Poor pasture use efficiency at </a:t>
            </a:r>
            <a:r>
              <a:rPr lang="en-US" sz="2400" b="1" dirty="0"/>
              <a:t>low stocking 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Cows have few constraints so perform to potential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Pasture use efficiency </a:t>
            </a:r>
            <a:r>
              <a:rPr lang="en-US" sz="2400" b="1" dirty="0"/>
              <a:t>maximizes at high stocking rate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i="1" dirty="0"/>
              <a:t>Cows are now somewhat underfed…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High-producing cows eat more so you need fewer to eat all feed resources than for low-producing cows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6472FFC-9952-404A-8C3F-7989409EF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9B03C8E-EE11-1848-AD75-D3B3E58FF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1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EC23-92C5-8F4C-9ED0-91986EF0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only it were than simple…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5B2A2-8DD9-6B4A-85C9-5ADDC471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8028" y="1576552"/>
            <a:ext cx="6900039" cy="477979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Average/total production tells nothing about </a:t>
            </a:r>
            <a:r>
              <a:rPr lang="en-US" b="1" dirty="0"/>
              <a:t>efficiency</a:t>
            </a:r>
          </a:p>
          <a:p>
            <a:endParaRPr lang="en-US" b="1" dirty="0"/>
          </a:p>
          <a:p>
            <a:r>
              <a:rPr lang="en-US" dirty="0"/>
              <a:t>Critical to know efficiency of </a:t>
            </a:r>
            <a:r>
              <a:rPr lang="en-US" b="1" dirty="0"/>
              <a:t>last unit</a:t>
            </a:r>
            <a:r>
              <a:rPr lang="en-US" dirty="0"/>
              <a:t> of production</a:t>
            </a:r>
          </a:p>
          <a:p>
            <a:endParaRPr lang="en-US" dirty="0"/>
          </a:p>
          <a:p>
            <a:r>
              <a:rPr lang="en-US" dirty="0"/>
              <a:t>Cow types may differ in their </a:t>
            </a:r>
            <a:r>
              <a:rPr lang="en-US" b="1" dirty="0"/>
              <a:t>efficiency</a:t>
            </a:r>
            <a:r>
              <a:rPr lang="en-US" dirty="0"/>
              <a:t> at </a:t>
            </a:r>
            <a:r>
              <a:rPr lang="en-US" b="1" dirty="0"/>
              <a:t>converting feed</a:t>
            </a:r>
            <a:r>
              <a:rPr lang="en-US" dirty="0"/>
              <a:t> into </a:t>
            </a:r>
            <a:r>
              <a:rPr lang="en-US" b="1" dirty="0"/>
              <a:t>milk</a:t>
            </a:r>
          </a:p>
          <a:p>
            <a:endParaRPr lang="en-US" b="1" dirty="0"/>
          </a:p>
          <a:p>
            <a:r>
              <a:rPr lang="en-US" dirty="0"/>
              <a:t>ALL cows require </a:t>
            </a:r>
            <a:r>
              <a:rPr lang="en-US" b="1" dirty="0"/>
              <a:t>different amounts</a:t>
            </a:r>
            <a:r>
              <a:rPr lang="en-US" dirty="0"/>
              <a:t> of feed to produce an </a:t>
            </a:r>
            <a:r>
              <a:rPr lang="en-US" b="1" dirty="0"/>
              <a:t>extra </a:t>
            </a:r>
            <a:r>
              <a:rPr lang="en-US" b="1" dirty="0" err="1"/>
              <a:t>litre</a:t>
            </a:r>
            <a:r>
              <a:rPr lang="en-US" dirty="0"/>
              <a:t> of milk</a:t>
            </a:r>
          </a:p>
          <a:p>
            <a:pPr marL="0" indent="0">
              <a:buNone/>
            </a:pPr>
            <a:r>
              <a:rPr lang="en-AU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Be careful interpreting average physical benchmarks!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34323-A31D-3543-AB5D-7CFB108AE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32" y="1828803"/>
            <a:ext cx="5054116" cy="35378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285CEB-39F1-C94D-8C83-57D20900FCEE}"/>
              </a:ext>
            </a:extLst>
          </p:cNvPr>
          <p:cNvSpPr txBox="1"/>
          <p:nvPr/>
        </p:nvSpPr>
        <p:spPr>
          <a:xfrm>
            <a:off x="1660631" y="1900893"/>
            <a:ext cx="2963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Marginal response curve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4C3140-0E41-E049-9502-CEFBEAC7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CF196D6-3500-6446-87C6-FC9CE1F1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0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C754-C669-C74D-B9BB-21348AE2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56C3-25E9-B54E-942C-C4A299246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856" y="1825625"/>
            <a:ext cx="590291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 milk per cow </a:t>
            </a:r>
            <a:r>
              <a:rPr lang="en-US" b="1" dirty="0"/>
              <a:t>may not be profitable </a:t>
            </a:r>
            <a:r>
              <a:rPr lang="en-US" dirty="0"/>
              <a:t>if it too much feed is needed to get that last </a:t>
            </a:r>
            <a:r>
              <a:rPr lang="en-US" dirty="0" err="1"/>
              <a:t>litre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Situations exist where it will be </a:t>
            </a:r>
            <a:r>
              <a:rPr lang="en-US" b="1" dirty="0"/>
              <a:t>better</a:t>
            </a:r>
            <a:r>
              <a:rPr lang="en-US" dirty="0"/>
              <a:t> to give </a:t>
            </a:r>
            <a:r>
              <a:rPr lang="en-US" b="1" dirty="0"/>
              <a:t>extra feed to a hungrier cow</a:t>
            </a:r>
            <a:r>
              <a:rPr lang="en-US" dirty="0"/>
              <a:t>—she will make more milk with it</a:t>
            </a:r>
          </a:p>
          <a:p>
            <a:endParaRPr lang="en-US" dirty="0"/>
          </a:p>
          <a:p>
            <a:r>
              <a:rPr lang="en-US" dirty="0"/>
              <a:t>Practically, you </a:t>
            </a:r>
            <a:r>
              <a:rPr lang="en-US" b="1" dirty="0"/>
              <a:t>use stocking rate</a:t>
            </a:r>
            <a:r>
              <a:rPr lang="en-US" dirty="0"/>
              <a:t> to </a:t>
            </a:r>
            <a:r>
              <a:rPr lang="en-US" b="1" dirty="0"/>
              <a:t>redistribute pasture </a:t>
            </a:r>
            <a:r>
              <a:rPr lang="en-US" dirty="0"/>
              <a:t>and keep herd most</a:t>
            </a:r>
            <a:r>
              <a:rPr lang="en-US" b="1" dirty="0"/>
              <a:t> efficient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F53D39-CDCA-E349-8880-C8002C406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37" y="1690688"/>
            <a:ext cx="5902919" cy="413204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68366-CC09-7F41-BE06-C5AEBD189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"/>
              <a:t>SA Large Herds Conference.  Port Elizabeth; 3-5 June 2019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8A335-3B0A-784C-B1AB-FBE2B1AB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4AEE9-2294-3146-90A9-38B577B71F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1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2047</Words>
  <Application>Microsoft Macintosh PowerPoint</Application>
  <PresentationFormat>Widescreen</PresentationFormat>
  <Paragraphs>331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CMU Serif Roman</vt:lpstr>
      <vt:lpstr>Office Theme</vt:lpstr>
      <vt:lpstr>Blueprint for pasture-based dairy cows</vt:lpstr>
      <vt:lpstr>Richard Shephard </vt:lpstr>
      <vt:lpstr>Topics</vt:lpstr>
      <vt:lpstr>Cow-level versus herd-level performance</vt:lpstr>
      <vt:lpstr>Cow productivity versus land productivity</vt:lpstr>
      <vt:lpstr>Optimise the cow or the land</vt:lpstr>
      <vt:lpstr>Pasture use efficiency</vt:lpstr>
      <vt:lpstr>If only it were than simple…</vt:lpstr>
      <vt:lpstr>Inefficiency</vt:lpstr>
      <vt:lpstr>In economic terms</vt:lpstr>
      <vt:lpstr>What clues about efficiency can we get?</vt:lpstr>
      <vt:lpstr>Should we keep stacking the cows on?</vt:lpstr>
      <vt:lpstr>What can we conclude about production?</vt:lpstr>
      <vt:lpstr>Fertility &amp; pasture-based (seasonal) dairying</vt:lpstr>
      <vt:lpstr>Herd depreciation – a real cost</vt:lpstr>
      <vt:lpstr>Adding one more productive year </vt:lpstr>
      <vt:lpstr>Fertility and risk – changing calving pattern </vt:lpstr>
      <vt:lpstr>Production &amp; fertility: cost of production</vt:lpstr>
      <vt:lpstr>The ideal cow for pasture-based dairying</vt:lpstr>
      <vt:lpstr>Case Study 1. Malmo &amp; van Wees</vt:lpstr>
      <vt:lpstr>Crossbreeding</vt:lpstr>
      <vt:lpstr>Stocking rate</vt:lpstr>
      <vt:lpstr>Trends in cow and hectare milk production</vt:lpstr>
      <vt:lpstr>Cow lifetime production</vt:lpstr>
      <vt:lpstr>Cow and hectare gross margin trends</vt:lpstr>
      <vt:lpstr>Malmo &amp; van Wees</vt:lpstr>
      <vt:lpstr>Case Study 2: AgCap</vt:lpstr>
      <vt:lpstr>Reproduction: key to performance</vt:lpstr>
      <vt:lpstr>Farm performance</vt:lpstr>
      <vt:lpstr>Thank-you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Shephard</dc:creator>
  <cp:lastModifiedBy>Richard Shephard</cp:lastModifiedBy>
  <cp:revision>38</cp:revision>
  <dcterms:created xsi:type="dcterms:W3CDTF">2019-04-15T00:50:08Z</dcterms:created>
  <dcterms:modified xsi:type="dcterms:W3CDTF">2019-05-02T23:05:03Z</dcterms:modified>
</cp:coreProperties>
</file>